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1" r:id="rId3"/>
    <p:sldId id="257" r:id="rId4"/>
    <p:sldId id="262" r:id="rId5"/>
    <p:sldId id="263" r:id="rId6"/>
    <p:sldId id="260" r:id="rId7"/>
    <p:sldId id="276" r:id="rId8"/>
    <p:sldId id="264" r:id="rId9"/>
    <p:sldId id="259" r:id="rId10"/>
    <p:sldId id="267" r:id="rId11"/>
    <p:sldId id="268" r:id="rId12"/>
    <p:sldId id="269" r:id="rId13"/>
    <p:sldId id="270" r:id="rId14"/>
    <p:sldId id="271" r:id="rId15"/>
    <p:sldId id="272" r:id="rId16"/>
    <p:sldId id="273" r:id="rId17"/>
    <p:sldId id="275" r:id="rId18"/>
    <p:sldId id="265" r:id="rId19"/>
    <p:sldId id="274"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67903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4262556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073D0A-F00A-45EC-921C-D971C7D4D23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8789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F3E6F0E-CCA5-42E3-8188-EB3DF3686B3F}" type="datetimeFigureOut">
              <a:rPr lang="en-US" smtClean="0"/>
              <a:t>5/6/2018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3441667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F3E6F0E-CCA5-42E3-8188-EB3DF3686B3F}" type="datetimeFigureOut">
              <a:rPr lang="en-US" smtClean="0"/>
              <a:t>5/6/2018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73D0A-F00A-45EC-921C-D971C7D4D23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3313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F3E6F0E-CCA5-42E3-8188-EB3DF3686B3F}" type="datetimeFigureOut">
              <a:rPr lang="en-US" smtClean="0"/>
              <a:t>5/6/2018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1205818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225844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199889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214403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3E6F0E-CCA5-42E3-8188-EB3DF3686B3F}" type="datetimeFigureOut">
              <a:rPr lang="en-US" smtClean="0"/>
              <a:t>5/6/2018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3445150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3E6F0E-CCA5-42E3-8188-EB3DF3686B3F}" type="datetimeFigureOut">
              <a:rPr lang="en-US" smtClean="0"/>
              <a:t>5/6/2018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3499797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3E6F0E-CCA5-42E3-8188-EB3DF3686B3F}" type="datetimeFigureOut">
              <a:rPr lang="en-US" smtClean="0"/>
              <a:t>5/6/2018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203943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3E6F0E-CCA5-42E3-8188-EB3DF3686B3F}" type="datetimeFigureOut">
              <a:rPr lang="en-US" smtClean="0"/>
              <a:t>5/6/2018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1004498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E6F0E-CCA5-42E3-8188-EB3DF3686B3F}" type="datetimeFigureOut">
              <a:rPr lang="en-US" smtClean="0"/>
              <a:t>5/6/2018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1838081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3E6F0E-CCA5-42E3-8188-EB3DF3686B3F}" type="datetimeFigureOut">
              <a:rPr lang="en-US" smtClean="0"/>
              <a:t>5/6/2018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685265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3E6F0E-CCA5-42E3-8188-EB3DF3686B3F}" type="datetimeFigureOut">
              <a:rPr lang="en-US" smtClean="0"/>
              <a:t>5/6/2018</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73D0A-F00A-45EC-921C-D971C7D4D23D}" type="slidenum">
              <a:rPr lang="en-US" smtClean="0"/>
              <a:t>‹#›</a:t>
            </a:fld>
            <a:endParaRPr lang="en-US"/>
          </a:p>
        </p:txBody>
      </p:sp>
    </p:spTree>
    <p:extLst>
      <p:ext uri="{BB962C8B-B14F-4D97-AF65-F5344CB8AC3E}">
        <p14:creationId xmlns:p14="http://schemas.microsoft.com/office/powerpoint/2010/main" val="283871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F3E6F0E-CCA5-42E3-8188-EB3DF3686B3F}" type="datetimeFigureOut">
              <a:rPr lang="en-US" smtClean="0"/>
              <a:t>5/6/2018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2073D0A-F00A-45EC-921C-D971C7D4D23D}" type="slidenum">
              <a:rPr lang="en-US" smtClean="0"/>
              <a:t>‹#›</a:t>
            </a:fld>
            <a:endParaRPr lang="en-US"/>
          </a:p>
        </p:txBody>
      </p:sp>
    </p:spTree>
    <p:extLst>
      <p:ext uri="{BB962C8B-B14F-4D97-AF65-F5344CB8AC3E}">
        <p14:creationId xmlns:p14="http://schemas.microsoft.com/office/powerpoint/2010/main" val="8952077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1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15.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14.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6.xml.rels><?xml version="1.0" encoding="UTF-8" standalone="yes"?>
<Relationships xmlns="http://schemas.openxmlformats.org/package/2006/relationships"><Relationship Id="rId3" Type="http://schemas.microsoft.com/office/2007/relationships/media" Target="../media/media11.mp4"/><Relationship Id="rId7" Type="http://schemas.openxmlformats.org/officeDocument/2006/relationships/image" Target="../media/image16.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146A-F4CD-4BC4-9D02-5BE96381FC75}"/>
              </a:ext>
            </a:extLst>
          </p:cNvPr>
          <p:cNvSpPr>
            <a:spLocks noGrp="1"/>
          </p:cNvSpPr>
          <p:nvPr>
            <p:ph type="ctrTitle"/>
          </p:nvPr>
        </p:nvSpPr>
        <p:spPr/>
        <p:txBody>
          <a:bodyPr>
            <a:normAutofit fontScale="90000"/>
          </a:bodyPr>
          <a:lstStyle/>
          <a:p>
            <a:r>
              <a:rPr lang="en-US" dirty="0"/>
              <a:t>Exploring Hodgkin-Huxley As a Space Dependent Model</a:t>
            </a:r>
          </a:p>
        </p:txBody>
      </p:sp>
      <p:sp>
        <p:nvSpPr>
          <p:cNvPr id="3" name="Subtitle 2">
            <a:extLst>
              <a:ext uri="{FF2B5EF4-FFF2-40B4-BE49-F238E27FC236}">
                <a16:creationId xmlns:a16="http://schemas.microsoft.com/office/drawing/2014/main" id="{3C8C5304-B8ED-48C4-98F6-21061D0E6416}"/>
              </a:ext>
            </a:extLst>
          </p:cNvPr>
          <p:cNvSpPr>
            <a:spLocks noGrp="1"/>
          </p:cNvSpPr>
          <p:nvPr>
            <p:ph type="subTitle" idx="1"/>
          </p:nvPr>
        </p:nvSpPr>
        <p:spPr/>
        <p:txBody>
          <a:bodyPr>
            <a:normAutofit lnSpcReduction="10000"/>
          </a:bodyPr>
          <a:lstStyle/>
          <a:p>
            <a:r>
              <a:rPr lang="en-US" dirty="0"/>
              <a:t>                                                                         Rebecca Elise Berge, Dan Huang</a:t>
            </a:r>
          </a:p>
          <a:p>
            <a:r>
              <a:rPr lang="en-US" dirty="0"/>
              <a:t>                                                                         Virginia Commonwealth University</a:t>
            </a:r>
          </a:p>
          <a:p>
            <a:r>
              <a:rPr lang="en-US" dirty="0"/>
              <a:t>                                                                          7 May 2018                                                     </a:t>
            </a:r>
          </a:p>
        </p:txBody>
      </p:sp>
    </p:spTree>
    <p:extLst>
      <p:ext uri="{BB962C8B-B14F-4D97-AF65-F5344CB8AC3E}">
        <p14:creationId xmlns:p14="http://schemas.microsoft.com/office/powerpoint/2010/main" val="2319171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Current (</a:t>
            </a:r>
            <a:r>
              <a:rPr lang="en-US" dirty="0" err="1"/>
              <a:t>I_app</a:t>
            </a:r>
            <a:r>
              <a:rPr lang="en-US" dirty="0"/>
              <a:t>) = 20 units</a:t>
            </a:r>
          </a:p>
        </p:txBody>
      </p:sp>
      <p:pic>
        <p:nvPicPr>
          <p:cNvPr id="2" name="vid_HH_2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2946" y="1352962"/>
            <a:ext cx="6537282" cy="4902962"/>
          </a:xfrm>
          <a:prstGeom prst="rect">
            <a:avLst/>
          </a:prstGeom>
        </p:spPr>
      </p:pic>
    </p:spTree>
    <p:extLst>
      <p:ext uri="{BB962C8B-B14F-4D97-AF65-F5344CB8AC3E}">
        <p14:creationId xmlns:p14="http://schemas.microsoft.com/office/powerpoint/2010/main" val="3642347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Current (</a:t>
            </a:r>
            <a:r>
              <a:rPr lang="en-US" dirty="0" err="1"/>
              <a:t>I_app</a:t>
            </a:r>
            <a:r>
              <a:rPr lang="en-US" dirty="0"/>
              <a:t>) = 40 units</a:t>
            </a:r>
          </a:p>
        </p:txBody>
      </p:sp>
      <p:pic>
        <p:nvPicPr>
          <p:cNvPr id="3" name="vid_HH_4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9696" y="1394378"/>
            <a:ext cx="6537283" cy="4902963"/>
          </a:xfrm>
          <a:prstGeom prst="rect">
            <a:avLst/>
          </a:prstGeom>
        </p:spPr>
      </p:pic>
    </p:spTree>
    <p:extLst>
      <p:ext uri="{BB962C8B-B14F-4D97-AF65-F5344CB8AC3E}">
        <p14:creationId xmlns:p14="http://schemas.microsoft.com/office/powerpoint/2010/main" val="1971653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Current (</a:t>
            </a:r>
            <a:r>
              <a:rPr lang="en-US" dirty="0" err="1"/>
              <a:t>I_app</a:t>
            </a:r>
            <a:r>
              <a:rPr lang="en-US" dirty="0"/>
              <a:t>) = 60 units</a:t>
            </a:r>
          </a:p>
        </p:txBody>
      </p:sp>
      <p:pic>
        <p:nvPicPr>
          <p:cNvPr id="2" name="vid_HH_6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93927" y="1256627"/>
            <a:ext cx="6661515" cy="4996137"/>
          </a:xfrm>
          <a:prstGeom prst="rect">
            <a:avLst/>
          </a:prstGeom>
        </p:spPr>
      </p:pic>
    </p:spTree>
    <p:extLst>
      <p:ext uri="{BB962C8B-B14F-4D97-AF65-F5344CB8AC3E}">
        <p14:creationId xmlns:p14="http://schemas.microsoft.com/office/powerpoint/2010/main" val="9784111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Current (</a:t>
            </a:r>
            <a:r>
              <a:rPr lang="en-US" dirty="0" err="1"/>
              <a:t>I_app</a:t>
            </a:r>
            <a:r>
              <a:rPr lang="en-US" dirty="0"/>
              <a:t>) = 100 units</a:t>
            </a:r>
          </a:p>
        </p:txBody>
      </p:sp>
      <p:pic>
        <p:nvPicPr>
          <p:cNvPr id="3" name="vid_HH_10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55893" y="1282102"/>
            <a:ext cx="6675317" cy="5006489"/>
          </a:xfrm>
          <a:prstGeom prst="rect">
            <a:avLst/>
          </a:prstGeom>
        </p:spPr>
      </p:pic>
    </p:spTree>
    <p:extLst>
      <p:ext uri="{BB962C8B-B14F-4D97-AF65-F5344CB8AC3E}">
        <p14:creationId xmlns:p14="http://schemas.microsoft.com/office/powerpoint/2010/main" val="3800800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Five Voltage-Gated Ion Channels</a:t>
            </a:r>
          </a:p>
        </p:txBody>
      </p:sp>
      <p:pic>
        <p:nvPicPr>
          <p:cNvPr id="2" name="vid_HH_5g_2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2839" y="2037641"/>
            <a:ext cx="5180027" cy="3885020"/>
          </a:xfrm>
          <a:prstGeom prst="rect">
            <a:avLst/>
          </a:prstGeom>
        </p:spPr>
      </p:pic>
      <p:sp>
        <p:nvSpPr>
          <p:cNvPr id="5" name="Title 1">
            <a:extLst>
              <a:ext uri="{FF2B5EF4-FFF2-40B4-BE49-F238E27FC236}">
                <a16:creationId xmlns:a16="http://schemas.microsoft.com/office/drawing/2014/main" id="{2E8B52DA-D121-4B5A-9617-78BF9C0CDC29}"/>
              </a:ext>
            </a:extLst>
          </p:cNvPr>
          <p:cNvSpPr txBox="1">
            <a:spLocks/>
          </p:cNvSpPr>
          <p:nvPr/>
        </p:nvSpPr>
        <p:spPr>
          <a:xfrm>
            <a:off x="1891545" y="1560048"/>
            <a:ext cx="2511793" cy="676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Current = 20</a:t>
            </a:r>
          </a:p>
        </p:txBody>
      </p:sp>
      <p:sp>
        <p:nvSpPr>
          <p:cNvPr id="6" name="Title 1">
            <a:extLst>
              <a:ext uri="{FF2B5EF4-FFF2-40B4-BE49-F238E27FC236}">
                <a16:creationId xmlns:a16="http://schemas.microsoft.com/office/drawing/2014/main" id="{2E8B52DA-D121-4B5A-9617-78BF9C0CDC29}"/>
              </a:ext>
            </a:extLst>
          </p:cNvPr>
          <p:cNvSpPr txBox="1">
            <a:spLocks/>
          </p:cNvSpPr>
          <p:nvPr/>
        </p:nvSpPr>
        <p:spPr>
          <a:xfrm>
            <a:off x="7606782" y="1574391"/>
            <a:ext cx="2511793" cy="676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Current = 60</a:t>
            </a:r>
          </a:p>
        </p:txBody>
      </p:sp>
      <p:pic>
        <p:nvPicPr>
          <p:cNvPr id="4" name="vid_HH_5g_60.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25573" y="2057055"/>
            <a:ext cx="5154142" cy="3865606"/>
          </a:xfrm>
          <a:prstGeom prst="rect">
            <a:avLst/>
          </a:prstGeom>
        </p:spPr>
      </p:pic>
    </p:spTree>
    <p:extLst>
      <p:ext uri="{BB962C8B-B14F-4D97-AF65-F5344CB8AC3E}">
        <p14:creationId xmlns:p14="http://schemas.microsoft.com/office/powerpoint/2010/main" val="880743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Fifty Voltage-Gated Ion Channels</a:t>
            </a:r>
          </a:p>
        </p:txBody>
      </p:sp>
      <p:sp>
        <p:nvSpPr>
          <p:cNvPr id="5" name="Title 1">
            <a:extLst>
              <a:ext uri="{FF2B5EF4-FFF2-40B4-BE49-F238E27FC236}">
                <a16:creationId xmlns:a16="http://schemas.microsoft.com/office/drawing/2014/main" id="{2E8B52DA-D121-4B5A-9617-78BF9C0CDC29}"/>
              </a:ext>
            </a:extLst>
          </p:cNvPr>
          <p:cNvSpPr txBox="1">
            <a:spLocks/>
          </p:cNvSpPr>
          <p:nvPr/>
        </p:nvSpPr>
        <p:spPr>
          <a:xfrm>
            <a:off x="1891545" y="1560048"/>
            <a:ext cx="2511793" cy="676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Current = 20</a:t>
            </a:r>
          </a:p>
        </p:txBody>
      </p:sp>
      <p:sp>
        <p:nvSpPr>
          <p:cNvPr id="6" name="Title 1">
            <a:extLst>
              <a:ext uri="{FF2B5EF4-FFF2-40B4-BE49-F238E27FC236}">
                <a16:creationId xmlns:a16="http://schemas.microsoft.com/office/drawing/2014/main" id="{2E8B52DA-D121-4B5A-9617-78BF9C0CDC29}"/>
              </a:ext>
            </a:extLst>
          </p:cNvPr>
          <p:cNvSpPr txBox="1">
            <a:spLocks/>
          </p:cNvSpPr>
          <p:nvPr/>
        </p:nvSpPr>
        <p:spPr>
          <a:xfrm>
            <a:off x="7606782" y="1574391"/>
            <a:ext cx="2511793" cy="676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Current = 60</a:t>
            </a:r>
          </a:p>
        </p:txBody>
      </p:sp>
      <p:pic>
        <p:nvPicPr>
          <p:cNvPr id="3" name="vid_HH_50g_2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49073" y="2075633"/>
            <a:ext cx="5079712" cy="3809785"/>
          </a:xfrm>
          <a:prstGeom prst="rect">
            <a:avLst/>
          </a:prstGeom>
        </p:spPr>
      </p:pic>
      <p:pic>
        <p:nvPicPr>
          <p:cNvPr id="8" name="vid_HH_50g_60.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73872" y="2057055"/>
            <a:ext cx="5109567" cy="3832176"/>
          </a:xfrm>
          <a:prstGeom prst="rect">
            <a:avLst/>
          </a:prstGeom>
        </p:spPr>
      </p:pic>
    </p:spTree>
    <p:extLst>
      <p:ext uri="{BB962C8B-B14F-4D97-AF65-F5344CB8AC3E}">
        <p14:creationId xmlns:p14="http://schemas.microsoft.com/office/powerpoint/2010/main" val="3743280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92925" y="624110"/>
            <a:ext cx="8911687" cy="1280890"/>
          </a:xfrm>
        </p:spPr>
        <p:txBody>
          <a:bodyPr/>
          <a:lstStyle/>
          <a:p>
            <a:r>
              <a:rPr lang="en-US" dirty="0"/>
              <a:t>500 Voltage-Gated Ion Channels</a:t>
            </a:r>
          </a:p>
        </p:txBody>
      </p:sp>
      <p:sp>
        <p:nvSpPr>
          <p:cNvPr id="5" name="Title 1">
            <a:extLst>
              <a:ext uri="{FF2B5EF4-FFF2-40B4-BE49-F238E27FC236}">
                <a16:creationId xmlns:a16="http://schemas.microsoft.com/office/drawing/2014/main" id="{2E8B52DA-D121-4B5A-9617-78BF9C0CDC29}"/>
              </a:ext>
            </a:extLst>
          </p:cNvPr>
          <p:cNvSpPr txBox="1">
            <a:spLocks/>
          </p:cNvSpPr>
          <p:nvPr/>
        </p:nvSpPr>
        <p:spPr>
          <a:xfrm>
            <a:off x="1891545" y="1560048"/>
            <a:ext cx="2511793" cy="676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Current = 20</a:t>
            </a:r>
          </a:p>
        </p:txBody>
      </p:sp>
      <p:sp>
        <p:nvSpPr>
          <p:cNvPr id="6" name="Title 1">
            <a:extLst>
              <a:ext uri="{FF2B5EF4-FFF2-40B4-BE49-F238E27FC236}">
                <a16:creationId xmlns:a16="http://schemas.microsoft.com/office/drawing/2014/main" id="{2E8B52DA-D121-4B5A-9617-78BF9C0CDC29}"/>
              </a:ext>
            </a:extLst>
          </p:cNvPr>
          <p:cNvSpPr txBox="1">
            <a:spLocks/>
          </p:cNvSpPr>
          <p:nvPr/>
        </p:nvSpPr>
        <p:spPr>
          <a:xfrm>
            <a:off x="7606782" y="1574391"/>
            <a:ext cx="2511793" cy="676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Current = 60</a:t>
            </a:r>
          </a:p>
        </p:txBody>
      </p:sp>
      <p:pic>
        <p:nvPicPr>
          <p:cNvPr id="2" name="vid_HH_500g_2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7661" y="2029443"/>
            <a:ext cx="5256376" cy="3942282"/>
          </a:xfrm>
          <a:prstGeom prst="rect">
            <a:avLst/>
          </a:prstGeom>
        </p:spPr>
      </p:pic>
      <p:pic>
        <p:nvPicPr>
          <p:cNvPr id="4" name="vid_HH_500g_60.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69009" y="2043246"/>
            <a:ext cx="5253594" cy="3940195"/>
          </a:xfrm>
          <a:prstGeom prst="rect">
            <a:avLst/>
          </a:prstGeom>
        </p:spPr>
      </p:pic>
    </p:spTree>
    <p:extLst>
      <p:ext uri="{BB962C8B-B14F-4D97-AF65-F5344CB8AC3E}">
        <p14:creationId xmlns:p14="http://schemas.microsoft.com/office/powerpoint/2010/main" val="317826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a:t>Conclusions</a:t>
            </a:r>
          </a:p>
        </p:txBody>
      </p:sp>
    </p:spTree>
    <p:extLst>
      <p:ext uri="{BB962C8B-B14F-4D97-AF65-F5344CB8AC3E}">
        <p14:creationId xmlns:p14="http://schemas.microsoft.com/office/powerpoint/2010/main" val="203599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Current</a:t>
            </a:r>
          </a:p>
        </p:txBody>
      </p:sp>
      <p:sp>
        <p:nvSpPr>
          <p:cNvPr id="4" name="Content Placeholder 3"/>
          <p:cNvSpPr>
            <a:spLocks noGrp="1"/>
          </p:cNvSpPr>
          <p:nvPr>
            <p:ph idx="1"/>
          </p:nvPr>
        </p:nvSpPr>
        <p:spPr>
          <a:xfrm>
            <a:off x="2208212" y="1238370"/>
            <a:ext cx="8915400" cy="5134061"/>
          </a:xfrm>
        </p:spPr>
        <p:txBody>
          <a:bodyPr>
            <a:normAutofit/>
          </a:bodyPr>
          <a:lstStyle/>
          <a:p>
            <a:r>
              <a:rPr lang="en-US" dirty="0"/>
              <a:t>When different current levels are injected:</a:t>
            </a:r>
          </a:p>
          <a:p>
            <a:pPr lvl="1"/>
            <a:r>
              <a:rPr lang="en-US" dirty="0" err="1"/>
              <a:t>I_app</a:t>
            </a:r>
            <a:r>
              <a:rPr lang="en-US" dirty="0"/>
              <a:t>=10, different smoothness, no spikes present, slow pace</a:t>
            </a:r>
          </a:p>
          <a:p>
            <a:pPr lvl="1"/>
            <a:r>
              <a:rPr lang="en-US" dirty="0" err="1"/>
              <a:t>I_app</a:t>
            </a:r>
            <a:r>
              <a:rPr lang="en-US" dirty="0"/>
              <a:t>=20, spike occurs, noise deviates slightly, quickened pace</a:t>
            </a:r>
          </a:p>
          <a:p>
            <a:pPr lvl="1"/>
            <a:r>
              <a:rPr lang="en-US" dirty="0" err="1"/>
              <a:t>I_app</a:t>
            </a:r>
            <a:r>
              <a:rPr lang="en-US" dirty="0"/>
              <a:t>=40, spike occurs, small change by noise, faster pace</a:t>
            </a:r>
          </a:p>
          <a:p>
            <a:pPr lvl="1"/>
            <a:r>
              <a:rPr lang="en-US" dirty="0" err="1"/>
              <a:t>I_app</a:t>
            </a:r>
            <a:r>
              <a:rPr lang="en-US" dirty="0"/>
              <a:t>=60, periodic spiking occurs without noise and is faster than with noise</a:t>
            </a:r>
          </a:p>
          <a:p>
            <a:pPr lvl="1"/>
            <a:r>
              <a:rPr lang="en-US" dirty="0" err="1"/>
              <a:t>I_app</a:t>
            </a:r>
            <a:r>
              <a:rPr lang="en-US" dirty="0"/>
              <a:t>=100, both have periodic spiking, speed of the waves increase</a:t>
            </a:r>
          </a:p>
          <a:p>
            <a:r>
              <a:rPr lang="en-US" dirty="0"/>
              <a:t>Summary:</a:t>
            </a:r>
          </a:p>
          <a:p>
            <a:pPr lvl="1"/>
            <a:r>
              <a:rPr lang="en-US" dirty="0"/>
              <a:t>Before Spiking: enough current must be injected to cause a spike</a:t>
            </a:r>
          </a:p>
          <a:p>
            <a:pPr lvl="1"/>
            <a:r>
              <a:rPr lang="en-US" dirty="0"/>
              <a:t>Before Periodic Spiking: with or without noise, the waves are similar.</a:t>
            </a:r>
          </a:p>
          <a:p>
            <a:pPr lvl="1"/>
            <a:r>
              <a:rPr lang="en-US" dirty="0"/>
              <a:t>During Periodic Spiking (60): the speed of the wave without noise is faster than that with noise</a:t>
            </a:r>
          </a:p>
          <a:p>
            <a:pPr lvl="1"/>
            <a:r>
              <a:rPr lang="en-US" dirty="0"/>
              <a:t>After Periodic Spiking (100): the speed of the wave with noise is faster than without noise</a:t>
            </a:r>
          </a:p>
          <a:p>
            <a:r>
              <a:rPr lang="en-US" dirty="0"/>
              <a:t>Disadvantages: Minimum Current, Random Choices, Exaggerated Levels</a:t>
            </a:r>
          </a:p>
          <a:p>
            <a:pPr lvl="1"/>
            <a:endParaRPr lang="en-US" dirty="0"/>
          </a:p>
          <a:p>
            <a:pPr marL="0" lvl="0" indent="0">
              <a:buClr>
                <a:srgbClr val="A53010"/>
              </a:buClr>
              <a:buNone/>
            </a:pPr>
            <a:endParaRPr lang="en-US" sz="1600" dirty="0">
              <a:solidFill>
                <a:prstClr val="black">
                  <a:lumMod val="75000"/>
                  <a:lumOff val="25000"/>
                </a:prstClr>
              </a:solidFill>
            </a:endParaRPr>
          </a:p>
          <a:p>
            <a:pPr marL="0" lvl="0" indent="0">
              <a:buClr>
                <a:srgbClr val="A53010"/>
              </a:buClr>
              <a:buNone/>
            </a:pPr>
            <a:endParaRPr lang="en-US" sz="1600" dirty="0">
              <a:solidFill>
                <a:prstClr val="black">
                  <a:lumMod val="75000"/>
                  <a:lumOff val="25000"/>
                </a:prstClr>
              </a:solidFill>
            </a:endParaRP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12274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Ion Channels</a:t>
            </a:r>
          </a:p>
        </p:txBody>
      </p:sp>
      <p:sp>
        <p:nvSpPr>
          <p:cNvPr id="3" name="Content Placeholder 2"/>
          <p:cNvSpPr>
            <a:spLocks noGrp="1"/>
          </p:cNvSpPr>
          <p:nvPr>
            <p:ph idx="1"/>
          </p:nvPr>
        </p:nvSpPr>
        <p:spPr>
          <a:xfrm>
            <a:off x="2462212" y="1442156"/>
            <a:ext cx="8915400" cy="5063066"/>
          </a:xfrm>
        </p:spPr>
        <p:txBody>
          <a:bodyPr>
            <a:normAutofit/>
          </a:bodyPr>
          <a:lstStyle/>
          <a:p>
            <a:pPr lvl="0">
              <a:buClr>
                <a:srgbClr val="A53010"/>
              </a:buClr>
            </a:pPr>
            <a:r>
              <a:rPr lang="en-US" dirty="0">
                <a:solidFill>
                  <a:prstClr val="black">
                    <a:lumMod val="75000"/>
                    <a:lumOff val="25000"/>
                  </a:prstClr>
                </a:solidFill>
              </a:rPr>
              <a:t>Five Ion Channels</a:t>
            </a:r>
          </a:p>
          <a:p>
            <a:pPr marL="457200" lvl="1" indent="0">
              <a:buClr>
                <a:srgbClr val="A53010"/>
              </a:buClr>
              <a:buNone/>
            </a:pPr>
            <a:r>
              <a:rPr lang="en-US" sz="1800" dirty="0">
                <a:solidFill>
                  <a:prstClr val="black">
                    <a:lumMod val="75000"/>
                    <a:lumOff val="25000"/>
                  </a:prstClr>
                </a:solidFill>
              </a:rPr>
              <a:t>Spiking occurs with noise and periodic spiking occurs without noise at current level 20; current level 60 also shows more noise causing periodic spiking ; with respect to speed of the waves, the wave with noise is faster than that without noise at current levels 20 and 60.</a:t>
            </a:r>
          </a:p>
          <a:p>
            <a:pPr lvl="0">
              <a:buClr>
                <a:srgbClr val="A53010"/>
              </a:buClr>
            </a:pPr>
            <a:r>
              <a:rPr lang="en-US" dirty="0">
                <a:solidFill>
                  <a:prstClr val="black">
                    <a:lumMod val="75000"/>
                    <a:lumOff val="25000"/>
                  </a:prstClr>
                </a:solidFill>
              </a:rPr>
              <a:t>Fifty Ion Channels</a:t>
            </a:r>
          </a:p>
          <a:p>
            <a:pPr marL="0" lvl="0" indent="0">
              <a:buClr>
                <a:srgbClr val="A53010"/>
              </a:buClr>
              <a:buNone/>
            </a:pPr>
            <a:r>
              <a:rPr lang="en-US" dirty="0">
                <a:solidFill>
                  <a:prstClr val="black">
                    <a:lumMod val="75000"/>
                    <a:lumOff val="25000"/>
                  </a:prstClr>
                </a:solidFill>
              </a:rPr>
              <a:t>	There are more spikes with noise at current level 20; both have periodic 	spiking at current level 60;  in terms of speed of the waves, the wave with 	noise is faster than that without noise at current level 20 and 60. The 	increase in ion channels shows less noise present and a smoother curve.</a:t>
            </a:r>
          </a:p>
          <a:p>
            <a:pPr lvl="0">
              <a:buClr>
                <a:srgbClr val="A53010"/>
              </a:buClr>
            </a:pPr>
            <a:r>
              <a:rPr lang="en-US" dirty="0">
                <a:solidFill>
                  <a:prstClr val="black">
                    <a:lumMod val="75000"/>
                    <a:lumOff val="25000"/>
                  </a:prstClr>
                </a:solidFill>
              </a:rPr>
              <a:t>Five Hundred Channels</a:t>
            </a:r>
          </a:p>
          <a:p>
            <a:pPr marL="0" lvl="0" indent="0">
              <a:buClr>
                <a:srgbClr val="A53010"/>
              </a:buClr>
              <a:buNone/>
            </a:pPr>
            <a:r>
              <a:rPr lang="en-US" dirty="0">
                <a:solidFill>
                  <a:prstClr val="black">
                    <a:lumMod val="75000"/>
                    <a:lumOff val="25000"/>
                  </a:prstClr>
                </a:solidFill>
              </a:rPr>
              <a:t>	The noise level decreases immensely and the smoothness of the curves are 	improved. The waves with noise are still faster than those without noise. </a:t>
            </a:r>
          </a:p>
          <a:p>
            <a:r>
              <a:rPr lang="en-US" dirty="0"/>
              <a:t>Disadvantages: Exaggerated Numbers, Variety of Current Levels, Variety of Number of Ion Channels</a:t>
            </a:r>
          </a:p>
        </p:txBody>
      </p:sp>
    </p:spTree>
    <p:extLst>
      <p:ext uri="{BB962C8B-B14F-4D97-AF65-F5344CB8AC3E}">
        <p14:creationId xmlns:p14="http://schemas.microsoft.com/office/powerpoint/2010/main" val="40012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r>
              <a:rPr lang="en-US" dirty="0"/>
              <a:t>Introduction</a:t>
            </a:r>
          </a:p>
          <a:p>
            <a:pPr lvl="1"/>
            <a:r>
              <a:rPr lang="en-US" dirty="0"/>
              <a:t>What We Know</a:t>
            </a:r>
          </a:p>
          <a:p>
            <a:pPr lvl="1"/>
            <a:r>
              <a:rPr lang="en-US" dirty="0"/>
              <a:t>What We Don’t Know</a:t>
            </a:r>
          </a:p>
          <a:p>
            <a:r>
              <a:rPr lang="en-US" dirty="0"/>
              <a:t>Methods</a:t>
            </a:r>
          </a:p>
          <a:p>
            <a:pPr lvl="1"/>
            <a:r>
              <a:rPr lang="en-US" dirty="0"/>
              <a:t>Ohm’s Law</a:t>
            </a:r>
          </a:p>
          <a:p>
            <a:pPr lvl="1"/>
            <a:r>
              <a:rPr lang="en-US" dirty="0"/>
              <a:t>Hodgkin-Huxley Model</a:t>
            </a:r>
          </a:p>
          <a:p>
            <a:r>
              <a:rPr lang="en-US" dirty="0"/>
              <a:t>Results</a:t>
            </a:r>
          </a:p>
          <a:p>
            <a:r>
              <a:rPr lang="en-US" dirty="0"/>
              <a:t>Conclusions</a:t>
            </a:r>
          </a:p>
        </p:txBody>
      </p:sp>
    </p:spTree>
    <p:extLst>
      <p:ext uri="{BB962C8B-B14F-4D97-AF65-F5344CB8AC3E}">
        <p14:creationId xmlns:p14="http://schemas.microsoft.com/office/powerpoint/2010/main" val="774627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a:t>Thank You</a:t>
            </a:r>
          </a:p>
        </p:txBody>
      </p:sp>
    </p:spTree>
    <p:extLst>
      <p:ext uri="{BB962C8B-B14F-4D97-AF65-F5344CB8AC3E}">
        <p14:creationId xmlns:p14="http://schemas.microsoft.com/office/powerpoint/2010/main" val="324373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898079-081F-4617-AC6B-4290266737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B829EC8-5B3D-469E-942E-5E6E569E5C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12">
            <a:extLst>
              <a:ext uri="{FF2B5EF4-FFF2-40B4-BE49-F238E27FC236}">
                <a16:creationId xmlns:a16="http://schemas.microsoft.com/office/drawing/2014/main" id="{55D72A3F-A083-4502-838A-2C32C98002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B52DA-D121-4B5A-9617-78BF9C0CDC29}"/>
              </a:ext>
            </a:extLst>
          </p:cNvPr>
          <p:cNvSpPr>
            <a:spLocks noGrp="1"/>
          </p:cNvSpPr>
          <p:nvPr>
            <p:ph type="title"/>
          </p:nvPr>
        </p:nvSpPr>
        <p:spPr>
          <a:xfrm>
            <a:off x="649224" y="645106"/>
            <a:ext cx="5122652" cy="1259894"/>
          </a:xfrm>
        </p:spPr>
        <p:txBody>
          <a:bodyPr>
            <a:normAutofit/>
          </a:bodyPr>
          <a:lstStyle/>
          <a:p>
            <a:r>
              <a:rPr lang="en-US" dirty="0"/>
              <a:t>What We Know </a:t>
            </a:r>
          </a:p>
        </p:txBody>
      </p:sp>
      <p:sp>
        <p:nvSpPr>
          <p:cNvPr id="3" name="Content Placeholder 2">
            <a:extLst>
              <a:ext uri="{FF2B5EF4-FFF2-40B4-BE49-F238E27FC236}">
                <a16:creationId xmlns:a16="http://schemas.microsoft.com/office/drawing/2014/main" id="{DA36B20F-8961-4128-BC1D-EB9A9F4FDAE8}"/>
              </a:ext>
            </a:extLst>
          </p:cNvPr>
          <p:cNvSpPr>
            <a:spLocks noGrp="1"/>
          </p:cNvSpPr>
          <p:nvPr>
            <p:ph idx="1"/>
          </p:nvPr>
        </p:nvSpPr>
        <p:spPr>
          <a:xfrm>
            <a:off x="649225" y="2133600"/>
            <a:ext cx="5122652" cy="3759253"/>
          </a:xfrm>
        </p:spPr>
        <p:txBody>
          <a:bodyPr>
            <a:normAutofit/>
          </a:bodyPr>
          <a:lstStyle/>
          <a:p>
            <a:pPr>
              <a:lnSpc>
                <a:spcPct val="90000"/>
              </a:lnSpc>
            </a:pPr>
            <a:r>
              <a:rPr lang="en-US" sz="1500" dirty="0"/>
              <a:t>The Hodgkin-Huxley Model is derived from the cable equation and Ohm’s Law as an ODE</a:t>
            </a:r>
          </a:p>
          <a:p>
            <a:pPr>
              <a:lnSpc>
                <a:spcPct val="90000"/>
              </a:lnSpc>
            </a:pPr>
            <a:r>
              <a:rPr lang="en-US" sz="1500" dirty="0"/>
              <a:t>We simulated The Hodgkin-Huxley Model (</a:t>
            </a:r>
            <a:r>
              <a:rPr lang="en-US" sz="1500" dirty="0" err="1"/>
              <a:t>hh.m</a:t>
            </a:r>
            <a:r>
              <a:rPr lang="en-US" sz="1500" dirty="0"/>
              <a:t>) in class looking at Current effects on Action Potential</a:t>
            </a:r>
          </a:p>
          <a:p>
            <a:pPr>
              <a:lnSpc>
                <a:spcPct val="90000"/>
              </a:lnSpc>
            </a:pPr>
            <a:r>
              <a:rPr lang="en-US" sz="1500" dirty="0"/>
              <a:t>The original Hodgkin-Huxley model: the membrane of the squid giant axon contains three type of ion channels. </a:t>
            </a:r>
          </a:p>
          <a:p>
            <a:pPr lvl="1">
              <a:lnSpc>
                <a:spcPct val="90000"/>
              </a:lnSpc>
            </a:pPr>
            <a:r>
              <a:rPr lang="en-US" sz="1300" dirty="0"/>
              <a:t>Potassium Activation Channel (n)</a:t>
            </a:r>
          </a:p>
          <a:p>
            <a:pPr lvl="1">
              <a:lnSpc>
                <a:spcPct val="90000"/>
              </a:lnSpc>
            </a:pPr>
            <a:r>
              <a:rPr lang="en-US" sz="1300" dirty="0"/>
              <a:t>Sodium Activation Channel (m)</a:t>
            </a:r>
          </a:p>
          <a:p>
            <a:pPr lvl="1">
              <a:lnSpc>
                <a:spcPct val="90000"/>
              </a:lnSpc>
            </a:pPr>
            <a:r>
              <a:rPr lang="en-US" sz="1300" dirty="0"/>
              <a:t>Sodium Inactivation Channel (h)</a:t>
            </a:r>
          </a:p>
          <a:p>
            <a:pPr>
              <a:lnSpc>
                <a:spcPct val="90000"/>
              </a:lnSpc>
            </a:pPr>
            <a:r>
              <a:rPr lang="en-US" sz="1500" dirty="0"/>
              <a:t>Hodgkin-Huxley is a Temporal Model </a:t>
            </a:r>
          </a:p>
        </p:txBody>
      </p:sp>
      <p:pic>
        <p:nvPicPr>
          <p:cNvPr id="9" name="Picture 8" descr="Neuro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055" y="1929358"/>
            <a:ext cx="6107167" cy="3399656"/>
          </a:xfrm>
          <a:prstGeom prst="rect">
            <a:avLst/>
          </a:prstGeom>
        </p:spPr>
      </p:pic>
    </p:spTree>
    <p:extLst>
      <p:ext uri="{BB962C8B-B14F-4D97-AF65-F5344CB8AC3E}">
        <p14:creationId xmlns:p14="http://schemas.microsoft.com/office/powerpoint/2010/main" val="234412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Don’t Know </a:t>
            </a:r>
          </a:p>
        </p:txBody>
      </p:sp>
      <p:sp>
        <p:nvSpPr>
          <p:cNvPr id="3" name="Content Placeholder 2"/>
          <p:cNvSpPr>
            <a:spLocks noGrp="1"/>
          </p:cNvSpPr>
          <p:nvPr>
            <p:ph idx="1"/>
          </p:nvPr>
        </p:nvSpPr>
        <p:spPr>
          <a:xfrm>
            <a:off x="1471123" y="2161211"/>
            <a:ext cx="3801839" cy="3777622"/>
          </a:xfrm>
        </p:spPr>
        <p:txBody>
          <a:bodyPr/>
          <a:lstStyle/>
          <a:p>
            <a:r>
              <a:rPr lang="en-US" dirty="0"/>
              <a:t>How to implement Hodgkin-Huxley as a nonlinear PDE</a:t>
            </a:r>
          </a:p>
          <a:p>
            <a:r>
              <a:rPr lang="en-US" dirty="0"/>
              <a:t>Effects on Action Potentials traveling down an axon dependent on Space</a:t>
            </a:r>
          </a:p>
          <a:p>
            <a:r>
              <a:rPr lang="en-US" dirty="0"/>
              <a:t>Effects of Channel Noise on Action Potentials</a:t>
            </a:r>
          </a:p>
          <a:p>
            <a:r>
              <a:rPr lang="en-US" dirty="0"/>
              <a:t>Effects on Noise of Changing the Number of Voltage-Gated Ion Channels</a:t>
            </a:r>
          </a:p>
          <a:p>
            <a:endParaRPr lang="en-US" dirty="0"/>
          </a:p>
        </p:txBody>
      </p:sp>
      <p:pic>
        <p:nvPicPr>
          <p:cNvPr id="4" name="Picture 3" descr="Nois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333" y="1581418"/>
            <a:ext cx="4374444" cy="4525287"/>
          </a:xfrm>
          <a:prstGeom prst="rect">
            <a:avLst/>
          </a:prstGeom>
        </p:spPr>
      </p:pic>
    </p:spTree>
    <p:extLst>
      <p:ext uri="{BB962C8B-B14F-4D97-AF65-F5344CB8AC3E}">
        <p14:creationId xmlns:p14="http://schemas.microsoft.com/office/powerpoint/2010/main" val="157732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4C104D-5F30-4811-9376-566B26E471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15E34B-5D02-4E01-A936-E8E1C0AB6F1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11">
            <a:extLst>
              <a:ext uri="{FF2B5EF4-FFF2-40B4-BE49-F238E27FC236}">
                <a16:creationId xmlns:a16="http://schemas.microsoft.com/office/drawing/2014/main" id="{7DE3414B-B032-4710-A468-D3285E38C5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D0B04C-13F8-4C4E-A86D-29D8EC0D9EEA}"/>
              </a:ext>
            </a:extLst>
          </p:cNvPr>
          <p:cNvPicPr>
            <a:picLocks noChangeAspect="1"/>
          </p:cNvPicPr>
          <p:nvPr/>
        </p:nvPicPr>
        <p:blipFill>
          <a:blip r:embed="rId2"/>
          <a:stretch>
            <a:fillRect/>
          </a:stretch>
        </p:blipFill>
        <p:spPr>
          <a:xfrm>
            <a:off x="4619543" y="2101743"/>
            <a:ext cx="6953577" cy="2329447"/>
          </a:xfrm>
          <a:prstGeom prst="rect">
            <a:avLst/>
          </a:prstGeom>
        </p:spPr>
      </p:pic>
      <p:sp>
        <p:nvSpPr>
          <p:cNvPr id="2" name="Title 1">
            <a:extLst>
              <a:ext uri="{FF2B5EF4-FFF2-40B4-BE49-F238E27FC236}">
                <a16:creationId xmlns:a16="http://schemas.microsoft.com/office/drawing/2014/main" id="{2E8B52DA-D121-4B5A-9617-78BF9C0CDC29}"/>
              </a:ext>
            </a:extLst>
          </p:cNvPr>
          <p:cNvSpPr>
            <a:spLocks noGrp="1"/>
          </p:cNvSpPr>
          <p:nvPr>
            <p:ph type="title"/>
          </p:nvPr>
        </p:nvSpPr>
        <p:spPr>
          <a:xfrm>
            <a:off x="649224" y="645106"/>
            <a:ext cx="3650279" cy="1259894"/>
          </a:xfrm>
        </p:spPr>
        <p:txBody>
          <a:bodyPr>
            <a:normAutofit/>
          </a:bodyPr>
          <a:lstStyle/>
          <a:p>
            <a:r>
              <a:rPr lang="en-US" dirty="0"/>
              <a:t>Ohm’s Law </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731519" y="2133600"/>
                <a:ext cx="3567983" cy="3759253"/>
              </a:xfrm>
            </p:spPr>
            <p:txBody>
              <a:bodyPr>
                <a:normAutofit/>
              </a:bodyPr>
              <a:lstStyle/>
              <a:p>
                <a:pPr>
                  <a:lnSpc>
                    <a:spcPct val="90000"/>
                  </a:lnSpc>
                </a:pPr>
                <a:r>
                  <a:rPr lang="en-US" sz="1400" dirty="0"/>
                  <a:t>Circuit theory: q = C * V</a:t>
                </a:r>
              </a:p>
              <a:p>
                <a:pPr marL="0" marR="0">
                  <a:lnSpc>
                    <a:spcPct val="90000"/>
                  </a:lnSpc>
                  <a:spcBef>
                    <a:spcPts val="0"/>
                  </a:spcBef>
                  <a:spcAft>
                    <a:spcPts val="800"/>
                  </a:spcAft>
                </a:pPr>
                <a:r>
                  <a:rPr lang="en-US" sz="1400" dirty="0"/>
                  <a:t>The current through the capacitor:</a:t>
                </a:r>
                <a:endParaRPr lang="en-US" sz="1400" dirty="0">
                  <a:latin typeface="Calibri" panose="020F0502020204030204" pitchFamily="34" charset="0"/>
                  <a:ea typeface="DengXian" panose="02010600030101010101" pitchFamily="2" charset="-122"/>
                  <a:cs typeface="Times New Roman" panose="02020603050405020304" pitchFamily="18" charset="0"/>
                </a:endParaRPr>
              </a:p>
              <a:p>
                <a:pPr marL="0" marR="0" indent="0">
                  <a:lnSpc>
                    <a:spcPct val="90000"/>
                  </a:lnSpc>
                  <a:spcBef>
                    <a:spcPts val="0"/>
                  </a:spcBef>
                  <a:spcAft>
                    <a:spcPts val="800"/>
                  </a:spcAft>
                  <a:buNone/>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latin typeface="Cambria Math" panose="02040503050406030204" pitchFamily="18" charset="0"/>
                              <a:ea typeface="DengXian" panose="02010600030101010101" pitchFamily="2" charset="-122"/>
                              <a:cs typeface="Times New Roman" panose="02020603050405020304" pitchFamily="18" charset="0"/>
                            </a:rPr>
                            <m:t>𝑑𝑞</m:t>
                          </m:r>
                        </m:num>
                        <m:den>
                          <m:r>
                            <a:rPr lang="en-US" sz="1400" i="1">
                              <a:latin typeface="Cambria Math" panose="02040503050406030204" pitchFamily="18" charset="0"/>
                              <a:ea typeface="DengXian" panose="02010600030101010101" pitchFamily="2" charset="-122"/>
                              <a:cs typeface="Times New Roman" panose="02020603050405020304" pitchFamily="18" charset="0"/>
                            </a:rPr>
                            <m:t>𝑑𝑡</m:t>
                          </m:r>
                        </m:den>
                      </m:f>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𝐶</m:t>
                      </m:r>
                      <m:f>
                        <m:fPr>
                          <m:ctrlPr>
                            <a:rPr lang="en-US" sz="1400" i="1">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latin typeface="Cambria Math" panose="02040503050406030204" pitchFamily="18" charset="0"/>
                              <a:ea typeface="DengXian" panose="02010600030101010101" pitchFamily="2" charset="-122"/>
                              <a:cs typeface="Times New Roman" panose="02020603050405020304" pitchFamily="18" charset="0"/>
                            </a:rPr>
                            <m:t>𝑑</m:t>
                          </m:r>
                          <m:r>
                            <a:rPr lang="en-US" sz="1400" b="0" i="1" smtClean="0">
                              <a:latin typeface="Cambria Math" panose="02040503050406030204" pitchFamily="18" charset="0"/>
                              <a:ea typeface="DengXian" panose="02010600030101010101" pitchFamily="2" charset="-122"/>
                              <a:cs typeface="Times New Roman" panose="02020603050405020304" pitchFamily="18" charset="0"/>
                            </a:rPr>
                            <m:t>𝑉</m:t>
                          </m:r>
                        </m:num>
                        <m:den>
                          <m:r>
                            <a:rPr lang="en-US" sz="1400" i="1">
                              <a:latin typeface="Cambria Math" panose="02040503050406030204" pitchFamily="18" charset="0"/>
                              <a:ea typeface="DengXian" panose="02010600030101010101" pitchFamily="2" charset="-122"/>
                              <a:cs typeface="Times New Roman" panose="02020603050405020304" pitchFamily="18" charset="0"/>
                            </a:rPr>
                            <m:t>𝑑𝑡</m:t>
                          </m:r>
                        </m:den>
                      </m:f>
                    </m:oMath>
                  </m:oMathPara>
                </a14:m>
                <a:endParaRPr lang="en-US" sz="1400" dirty="0">
                  <a:latin typeface="Calibri" panose="020F0502020204030204" pitchFamily="34" charset="0"/>
                  <a:ea typeface="DengXian" panose="02010600030101010101" pitchFamily="2" charset="-122"/>
                  <a:cs typeface="Times New Roman" panose="02020603050405020304" pitchFamily="18" charset="0"/>
                </a:endParaRPr>
              </a:p>
              <a:p>
                <a:pPr>
                  <a:lnSpc>
                    <a:spcPct val="90000"/>
                  </a:lnSpc>
                </a:pPr>
                <a:r>
                  <a:rPr lang="en-US" sz="1400" dirty="0"/>
                  <a:t>V is also space dependent, then the capacitive current:</a:t>
                </a:r>
              </a:p>
              <a:p>
                <a:pPr marL="0" indent="0">
                  <a:lnSpc>
                    <a:spcPct val="90000"/>
                  </a:lnSpc>
                  <a:buNone/>
                </a:pPr>
                <a:r>
                  <a:rPr lang="en-US" sz="1400" dirty="0"/>
                  <a:t>                         </a:t>
                </a:r>
                <a14:m>
                  <m:oMath xmlns:m="http://schemas.openxmlformats.org/officeDocument/2006/math">
                    <m:f>
                      <m:fPr>
                        <m:ctrlP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ctrlPr>
                      </m:fPr>
                      <m:num>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𝑑𝑞</m:t>
                        </m:r>
                      </m:num>
                      <m:den>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𝑑𝑡</m:t>
                        </m:r>
                      </m:den>
                    </m:f>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m:t>
                    </m:r>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𝐶</m:t>
                    </m:r>
                    <m:f>
                      <m:fPr>
                        <m:ctrlP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ctrlPr>
                      </m:fPr>
                      <m:num>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ə</m:t>
                        </m:r>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𝑉</m:t>
                        </m:r>
                      </m:num>
                      <m:den>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ə</m:t>
                        </m:r>
                        <m:r>
                          <a:rPr lang="en-US" i="1">
                            <a:solidFill>
                              <a:prstClr val="black">
                                <a:lumMod val="75000"/>
                                <a:lumOff val="25000"/>
                              </a:prstClr>
                            </a:solidFill>
                            <a:latin typeface="Cambria Math" panose="02040503050406030204" pitchFamily="18" charset="0"/>
                            <a:ea typeface="DengXian" panose="02010600030101010101" pitchFamily="2" charset="-122"/>
                            <a:cs typeface="Times New Roman" panose="02020603050405020304" pitchFamily="18" charset="0"/>
                          </a:rPr>
                          <m:t>𝑡</m:t>
                        </m:r>
                      </m:den>
                    </m:f>
                  </m:oMath>
                </a14:m>
                <a:endParaRPr lang="en-US" dirty="0"/>
              </a:p>
              <a:p>
                <a:pPr marL="0" marR="0" indent="0">
                  <a:lnSpc>
                    <a:spcPct val="90000"/>
                  </a:lnSpc>
                  <a:spcBef>
                    <a:spcPts val="0"/>
                  </a:spcBef>
                  <a:spcAft>
                    <a:spcPts val="800"/>
                  </a:spcAft>
                  <a:buNone/>
                </a:pPr>
                <a:r>
                  <a:rPr lang="en-US" sz="1400" dirty="0">
                    <a:ea typeface="DengXian" panose="02010600030101010101" pitchFamily="2" charset="-122"/>
                    <a:cs typeface="Times New Roman" panose="02020603050405020304" pitchFamily="18" charset="0"/>
                  </a:rPr>
                  <a:t>                                                                      </a:t>
                </a:r>
                <a:endParaRPr lang="en-US" sz="1400" dirty="0">
                  <a:latin typeface="Calibri" panose="020F0502020204030204" pitchFamily="34" charset="0"/>
                  <a:ea typeface="DengXian" panose="02010600030101010101" pitchFamily="2" charset="-122"/>
                  <a:cs typeface="Times New Roman" panose="02020603050405020304" pitchFamily="18" charset="0"/>
                </a:endParaRPr>
              </a:p>
              <a:p>
                <a:pPr marL="0" indent="0">
                  <a:lnSpc>
                    <a:spcPct val="90000"/>
                  </a:lnSpc>
                  <a:buNone/>
                </a:pPr>
                <a:endParaRPr lang="en-US" sz="1400" dirty="0"/>
              </a:p>
              <a:p>
                <a:pPr marL="0" indent="0">
                  <a:lnSpc>
                    <a:spcPct val="90000"/>
                  </a:lnSpc>
                  <a:buNone/>
                </a:pPr>
                <a:r>
                  <a:rPr lang="en-US" sz="1400" dirty="0"/>
                  <a:t>                              </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731519" y="2133600"/>
                <a:ext cx="3567983" cy="3759253"/>
              </a:xfrm>
              <a:blipFill>
                <a:blip r:embed="rId3"/>
                <a:stretch>
                  <a:fillRect l="-342" t="-972"/>
                </a:stretch>
              </a:blipFill>
            </p:spPr>
            <p:txBody>
              <a:bodyPr/>
              <a:lstStyle/>
              <a:p>
                <a:r>
                  <a:rPr lang="en-US">
                    <a:noFill/>
                  </a:rPr>
                  <a:t> </a:t>
                </a:r>
              </a:p>
            </p:txBody>
          </p:sp>
        </mc:Fallback>
      </mc:AlternateContent>
    </p:spTree>
    <p:extLst>
      <p:ext uri="{BB962C8B-B14F-4D97-AF65-F5344CB8AC3E}">
        <p14:creationId xmlns:p14="http://schemas.microsoft.com/office/powerpoint/2010/main" val="97320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B9B5B69-A297-4D2F-8B89-529DA8A273B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 name="Freeform 11">
              <a:extLst>
                <a:ext uri="{FF2B5EF4-FFF2-40B4-BE49-F238E27FC236}">
                  <a16:creationId xmlns:a16="http://schemas.microsoft.com/office/drawing/2014/main" id="{3E39D215-BF38-4094-82D7-61DED114527F}"/>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7412700A-91C4-4126-8F17-3B9449DBB38D}"/>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DF985802-25A8-4B99-89F0-2A42EC325FE3}"/>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F54C35AF-DB92-4205-A779-2A385B71433A}"/>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9F845211-1F53-4E0A-891E-B78A206F078F}"/>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9149C7DD-9998-4805-BFC8-CEF5F5DF31AD}"/>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47C8036D-3ECA-43DA-BAF5-3C65CF4112FA}"/>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29C15912-CDE8-4DF3-9324-273FB4C86DC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37C68D51-B7DA-4572-AB7E-708540B3C66A}"/>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1AF802CB-4E9E-4895-9363-C119914909A0}"/>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615760E5-5F27-4735-B01C-78E05F3FBB5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DB9C6516-B2DB-432F-BD3A-A1792BD46F89}"/>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BC9C8D0D-644B-4B97-B83C-CC8E64361D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8" name="Freeform 27">
              <a:extLst>
                <a:ext uri="{FF2B5EF4-FFF2-40B4-BE49-F238E27FC236}">
                  <a16:creationId xmlns:a16="http://schemas.microsoft.com/office/drawing/2014/main" id="{F8BE1EA6-80CF-446B-A4FE-3F935A51C0E5}"/>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10E39808-F4F7-43DE-AB53-82B7B55EA476}"/>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6ED5109A-600A-4C23-9BB3-C4C19C2D9FF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D76FF73F-8CA3-42B0-A680-353805CD2A5E}"/>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B26A6949-3BEB-422A-854C-D4E26E4CF1D9}"/>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FE07AD25-30AF-40CD-B901-DF1EDBD6820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5AA460AF-7760-4F15-881A-6F0BFDBCDF44}"/>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EE53C70E-5D92-4C42-A34F-9F7D16006BB7}"/>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C27614EE-0086-4D34-99BD-52F03708DC49}"/>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326919B9-3ED4-4744-A713-326B3BAF6284}"/>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898BDBF5-8AA3-49CD-999A-ABA1F7AE34A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AF8ED3E0-CBE7-48C4-8F9E-FF98079CDBDD}"/>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 name="Rectangle 40">
            <a:extLst>
              <a:ext uri="{FF2B5EF4-FFF2-40B4-BE49-F238E27FC236}">
                <a16:creationId xmlns:a16="http://schemas.microsoft.com/office/drawing/2014/main" id="{A84F153B-2093-4171-BD2D-1631695C9B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6">
            <a:extLst>
              <a:ext uri="{FF2B5EF4-FFF2-40B4-BE49-F238E27FC236}">
                <a16:creationId xmlns:a16="http://schemas.microsoft.com/office/drawing/2014/main" id="{DB5BC99D-7BEA-4F13-B82B-A956E2D097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5" name="Rectangle 44">
            <a:extLst>
              <a:ext uri="{FF2B5EF4-FFF2-40B4-BE49-F238E27FC236}">
                <a16:creationId xmlns:a16="http://schemas.microsoft.com/office/drawing/2014/main" id="{04FFCB0A-A21A-4D0F-AE1C-6EC8ED79A8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81DDC0B-F2D9-4A55-A60C-E0532B46C90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8" name="Freeform 11">
              <a:extLst>
                <a:ext uri="{FF2B5EF4-FFF2-40B4-BE49-F238E27FC236}">
                  <a16:creationId xmlns:a16="http://schemas.microsoft.com/office/drawing/2014/main" id="{60C4C88B-2AA4-43CA-9F8F-3FB2B5D7DC5C}"/>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9" name="Freeform 12">
              <a:extLst>
                <a:ext uri="{FF2B5EF4-FFF2-40B4-BE49-F238E27FC236}">
                  <a16:creationId xmlns:a16="http://schemas.microsoft.com/office/drawing/2014/main" id="{1E062DFF-2E6B-420E-AEFE-FB8082B29B8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0" name="Freeform 13">
              <a:extLst>
                <a:ext uri="{FF2B5EF4-FFF2-40B4-BE49-F238E27FC236}">
                  <a16:creationId xmlns:a16="http://schemas.microsoft.com/office/drawing/2014/main" id="{37DD0A2B-B295-4280-B8DA-0DC58312CABA}"/>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1" name="Freeform 14">
              <a:extLst>
                <a:ext uri="{FF2B5EF4-FFF2-40B4-BE49-F238E27FC236}">
                  <a16:creationId xmlns:a16="http://schemas.microsoft.com/office/drawing/2014/main" id="{83B6198C-5321-4CBD-A21D-B413234BF8DD}"/>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2" name="Freeform 15">
              <a:extLst>
                <a:ext uri="{FF2B5EF4-FFF2-40B4-BE49-F238E27FC236}">
                  <a16:creationId xmlns:a16="http://schemas.microsoft.com/office/drawing/2014/main" id="{CA21CB5E-7E99-4448-8DD0-FA87EAC3C0B0}"/>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3" name="Freeform 16">
              <a:extLst>
                <a:ext uri="{FF2B5EF4-FFF2-40B4-BE49-F238E27FC236}">
                  <a16:creationId xmlns:a16="http://schemas.microsoft.com/office/drawing/2014/main" id="{5675BC7F-097E-4C82-8B98-05F11E34FFB8}"/>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4" name="Freeform 17">
              <a:extLst>
                <a:ext uri="{FF2B5EF4-FFF2-40B4-BE49-F238E27FC236}">
                  <a16:creationId xmlns:a16="http://schemas.microsoft.com/office/drawing/2014/main" id="{CF36D428-039F-4D57-83E9-C9E49A8EEFC8}"/>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5" name="Freeform 18">
              <a:extLst>
                <a:ext uri="{FF2B5EF4-FFF2-40B4-BE49-F238E27FC236}">
                  <a16:creationId xmlns:a16="http://schemas.microsoft.com/office/drawing/2014/main" id="{9C846992-7277-412B-8F89-BF12BBBBEDC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6" name="Freeform 19">
              <a:extLst>
                <a:ext uri="{FF2B5EF4-FFF2-40B4-BE49-F238E27FC236}">
                  <a16:creationId xmlns:a16="http://schemas.microsoft.com/office/drawing/2014/main" id="{2FFB1517-7128-4059-90D1-7FE4A5155DA5}"/>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 name="Freeform 20">
              <a:extLst>
                <a:ext uri="{FF2B5EF4-FFF2-40B4-BE49-F238E27FC236}">
                  <a16:creationId xmlns:a16="http://schemas.microsoft.com/office/drawing/2014/main" id="{C0835D29-A969-4B36-823D-2041358537C4}"/>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8" name="Freeform 21">
              <a:extLst>
                <a:ext uri="{FF2B5EF4-FFF2-40B4-BE49-F238E27FC236}">
                  <a16:creationId xmlns:a16="http://schemas.microsoft.com/office/drawing/2014/main" id="{E513FF63-116C-4620-AA46-03788BE5F1C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9" name="Freeform 22">
              <a:extLst>
                <a:ext uri="{FF2B5EF4-FFF2-40B4-BE49-F238E27FC236}">
                  <a16:creationId xmlns:a16="http://schemas.microsoft.com/office/drawing/2014/main" id="{EF361EF8-880C-41F9-8051-9F05A8C20147}"/>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 name="Group 60">
            <a:extLst>
              <a:ext uri="{FF2B5EF4-FFF2-40B4-BE49-F238E27FC236}">
                <a16:creationId xmlns:a16="http://schemas.microsoft.com/office/drawing/2014/main" id="{FBF9A995-2C32-4FB7-B5F3-E417B7DE06E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2" name="Freeform 27">
              <a:extLst>
                <a:ext uri="{FF2B5EF4-FFF2-40B4-BE49-F238E27FC236}">
                  <a16:creationId xmlns:a16="http://schemas.microsoft.com/office/drawing/2014/main" id="{0F4ECCFB-A0C2-4B4D-B6E2-77341F6FE113}"/>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3" name="Freeform 28">
              <a:extLst>
                <a:ext uri="{FF2B5EF4-FFF2-40B4-BE49-F238E27FC236}">
                  <a16:creationId xmlns:a16="http://schemas.microsoft.com/office/drawing/2014/main" id="{5476CBB8-CCD6-4739-8729-8927DC09D2B4}"/>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4" name="Freeform 29">
              <a:extLst>
                <a:ext uri="{FF2B5EF4-FFF2-40B4-BE49-F238E27FC236}">
                  <a16:creationId xmlns:a16="http://schemas.microsoft.com/office/drawing/2014/main" id="{695B716E-8BF4-4DD9-96A5-4238FDC07E6E}"/>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5" name="Freeform 30">
              <a:extLst>
                <a:ext uri="{FF2B5EF4-FFF2-40B4-BE49-F238E27FC236}">
                  <a16:creationId xmlns:a16="http://schemas.microsoft.com/office/drawing/2014/main" id="{6A3F7DBC-E3BC-4902-BE4C-6F3542E33DDF}"/>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6" name="Freeform 31">
              <a:extLst>
                <a:ext uri="{FF2B5EF4-FFF2-40B4-BE49-F238E27FC236}">
                  <a16:creationId xmlns:a16="http://schemas.microsoft.com/office/drawing/2014/main" id="{70379707-5601-41BA-8F25-82825A8E3C6B}"/>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7" name="Freeform 32">
              <a:extLst>
                <a:ext uri="{FF2B5EF4-FFF2-40B4-BE49-F238E27FC236}">
                  <a16:creationId xmlns:a16="http://schemas.microsoft.com/office/drawing/2014/main" id="{1C7E7640-A719-4104-8E66-10B2FB848723}"/>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8" name="Freeform 33">
              <a:extLst>
                <a:ext uri="{FF2B5EF4-FFF2-40B4-BE49-F238E27FC236}">
                  <a16:creationId xmlns:a16="http://schemas.microsoft.com/office/drawing/2014/main" id="{9A4C4222-3F93-463D-9B22-69ECBF8E05B3}"/>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9" name="Freeform 34">
              <a:extLst>
                <a:ext uri="{FF2B5EF4-FFF2-40B4-BE49-F238E27FC236}">
                  <a16:creationId xmlns:a16="http://schemas.microsoft.com/office/drawing/2014/main" id="{B263D752-00B8-466F-A4DD-D4F58CAE1227}"/>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0" name="Freeform 35">
              <a:extLst>
                <a:ext uri="{FF2B5EF4-FFF2-40B4-BE49-F238E27FC236}">
                  <a16:creationId xmlns:a16="http://schemas.microsoft.com/office/drawing/2014/main" id="{45470F50-BCB7-4793-B6EE-C07E57794647}"/>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1" name="Freeform 36">
              <a:extLst>
                <a:ext uri="{FF2B5EF4-FFF2-40B4-BE49-F238E27FC236}">
                  <a16:creationId xmlns:a16="http://schemas.microsoft.com/office/drawing/2014/main" id="{3FE3B154-4827-4A59-B611-C15FE0930328}"/>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2" name="Freeform 37">
              <a:extLst>
                <a:ext uri="{FF2B5EF4-FFF2-40B4-BE49-F238E27FC236}">
                  <a16:creationId xmlns:a16="http://schemas.microsoft.com/office/drawing/2014/main" id="{4856C74D-7893-4686-8C69-93ADFAD947B3}"/>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3" name="Freeform 38">
              <a:extLst>
                <a:ext uri="{FF2B5EF4-FFF2-40B4-BE49-F238E27FC236}">
                  <a16:creationId xmlns:a16="http://schemas.microsoft.com/office/drawing/2014/main" id="{D9855B44-5A4E-48D3-B20E-74C69EF511B3}"/>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5" name="Rectangle 74">
            <a:extLst>
              <a:ext uri="{FF2B5EF4-FFF2-40B4-BE49-F238E27FC236}">
                <a16:creationId xmlns:a16="http://schemas.microsoft.com/office/drawing/2014/main" id="{4DF306C4-90F2-4BFE-B2AD-FAFB31C465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33">
            <a:extLst>
              <a:ext uri="{FF2B5EF4-FFF2-40B4-BE49-F238E27FC236}">
                <a16:creationId xmlns:a16="http://schemas.microsoft.com/office/drawing/2014/main" id="{AA07F762-5743-4CB0-9102-37CFC56F268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8" name="Content Placeholder 3">
            <a:extLst>
              <a:ext uri="{FF2B5EF4-FFF2-40B4-BE49-F238E27FC236}">
                <a16:creationId xmlns:a16="http://schemas.microsoft.com/office/drawing/2014/main" id="{0D7EF943-56DA-4242-82DF-3DD3490842A6}"/>
              </a:ext>
            </a:extLst>
          </p:cNvPr>
          <p:cNvPicPr>
            <a:picLocks noChangeAspect="1"/>
          </p:cNvPicPr>
          <p:nvPr/>
        </p:nvPicPr>
        <p:blipFill>
          <a:blip r:embed="rId2"/>
          <a:stretch>
            <a:fillRect/>
          </a:stretch>
        </p:blipFill>
        <p:spPr>
          <a:xfrm>
            <a:off x="2029675" y="2411584"/>
            <a:ext cx="8287898" cy="3833152"/>
          </a:xfrm>
          <a:prstGeom prst="rect">
            <a:avLst/>
          </a:prstGeom>
        </p:spPr>
      </p:pic>
      <p:sp>
        <p:nvSpPr>
          <p:cNvPr id="2" name="Title 1">
            <a:extLst>
              <a:ext uri="{FF2B5EF4-FFF2-40B4-BE49-F238E27FC236}">
                <a16:creationId xmlns:a16="http://schemas.microsoft.com/office/drawing/2014/main" id="{21ED3C2E-38D6-4350-9F91-58C4CA0B183E}"/>
              </a:ext>
            </a:extLst>
          </p:cNvPr>
          <p:cNvSpPr>
            <a:spLocks noGrp="1"/>
          </p:cNvSpPr>
          <p:nvPr>
            <p:ph type="title"/>
          </p:nvPr>
        </p:nvSpPr>
        <p:spPr>
          <a:xfrm>
            <a:off x="2589212" y="285932"/>
            <a:ext cx="8915399" cy="1162423"/>
          </a:xfrm>
        </p:spPr>
        <p:txBody>
          <a:bodyPr vert="horz" lIns="91440" tIns="45720" rIns="91440" bIns="45720" rtlCol="0" anchor="b">
            <a:normAutofit/>
          </a:bodyPr>
          <a:lstStyle/>
          <a:p>
            <a:r>
              <a:rPr lang="en-US" sz="5400" dirty="0"/>
              <a:t>Hodgkin-Huxley Model</a:t>
            </a:r>
          </a:p>
        </p:txBody>
      </p:sp>
      <p:sp>
        <p:nvSpPr>
          <p:cNvPr id="91" name="Title 1">
            <a:extLst>
              <a:ext uri="{FF2B5EF4-FFF2-40B4-BE49-F238E27FC236}">
                <a16:creationId xmlns:a16="http://schemas.microsoft.com/office/drawing/2014/main" id="{ABB67D01-C24E-47FC-83C5-6A37752916E2}"/>
              </a:ext>
            </a:extLst>
          </p:cNvPr>
          <p:cNvSpPr txBox="1">
            <a:spLocks/>
          </p:cNvSpPr>
          <p:nvPr/>
        </p:nvSpPr>
        <p:spPr>
          <a:xfrm>
            <a:off x="1899076" y="1233215"/>
            <a:ext cx="8915399" cy="1162423"/>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dirty="0"/>
              <a:t>Original Model</a:t>
            </a:r>
          </a:p>
        </p:txBody>
      </p:sp>
    </p:spTree>
    <p:extLst>
      <p:ext uri="{BB962C8B-B14F-4D97-AF65-F5344CB8AC3E}">
        <p14:creationId xmlns:p14="http://schemas.microsoft.com/office/powerpoint/2010/main" val="342309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B9B5B69-A297-4D2F-8B89-529DA8A273B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 name="Freeform 11">
              <a:extLst>
                <a:ext uri="{FF2B5EF4-FFF2-40B4-BE49-F238E27FC236}">
                  <a16:creationId xmlns:a16="http://schemas.microsoft.com/office/drawing/2014/main" id="{3E39D215-BF38-4094-82D7-61DED114527F}"/>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7412700A-91C4-4126-8F17-3B9449DBB38D}"/>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DF985802-25A8-4B99-89F0-2A42EC325FE3}"/>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F54C35AF-DB92-4205-A779-2A385B71433A}"/>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9F845211-1F53-4E0A-891E-B78A206F078F}"/>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9149C7DD-9998-4805-BFC8-CEF5F5DF31AD}"/>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47C8036D-3ECA-43DA-BAF5-3C65CF4112FA}"/>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29C15912-CDE8-4DF3-9324-273FB4C86DC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37C68D51-B7DA-4572-AB7E-708540B3C66A}"/>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1AF802CB-4E9E-4895-9363-C119914909A0}"/>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615760E5-5F27-4735-B01C-78E05F3FBB5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DB9C6516-B2DB-432F-BD3A-A1792BD46F89}"/>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BC9C8D0D-644B-4B97-B83C-CC8E64361D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8" name="Freeform 27">
              <a:extLst>
                <a:ext uri="{FF2B5EF4-FFF2-40B4-BE49-F238E27FC236}">
                  <a16:creationId xmlns:a16="http://schemas.microsoft.com/office/drawing/2014/main" id="{F8BE1EA6-80CF-446B-A4FE-3F935A51C0E5}"/>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10E39808-F4F7-43DE-AB53-82B7B55EA476}"/>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6ED5109A-600A-4C23-9BB3-C4C19C2D9FF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D76FF73F-8CA3-42B0-A680-353805CD2A5E}"/>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B26A6949-3BEB-422A-854C-D4E26E4CF1D9}"/>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FE07AD25-30AF-40CD-B901-DF1EDBD6820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5AA460AF-7760-4F15-881A-6F0BFDBCDF44}"/>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EE53C70E-5D92-4C42-A34F-9F7D16006BB7}"/>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C27614EE-0086-4D34-99BD-52F03708DC49}"/>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326919B9-3ED4-4744-A713-326B3BAF6284}"/>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898BDBF5-8AA3-49CD-999A-ABA1F7AE34A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AF8ED3E0-CBE7-48C4-8F9E-FF98079CDBDD}"/>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 name="Rectangle 40">
            <a:extLst>
              <a:ext uri="{FF2B5EF4-FFF2-40B4-BE49-F238E27FC236}">
                <a16:creationId xmlns:a16="http://schemas.microsoft.com/office/drawing/2014/main" id="{A84F153B-2093-4171-BD2D-1631695C9B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6">
            <a:extLst>
              <a:ext uri="{FF2B5EF4-FFF2-40B4-BE49-F238E27FC236}">
                <a16:creationId xmlns:a16="http://schemas.microsoft.com/office/drawing/2014/main" id="{DB5BC99D-7BEA-4F13-B82B-A956E2D097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5" name="Rectangle 44">
            <a:extLst>
              <a:ext uri="{FF2B5EF4-FFF2-40B4-BE49-F238E27FC236}">
                <a16:creationId xmlns:a16="http://schemas.microsoft.com/office/drawing/2014/main" id="{04FFCB0A-A21A-4D0F-AE1C-6EC8ED79A8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81DDC0B-F2D9-4A55-A60C-E0532B46C90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8" name="Freeform 11">
              <a:extLst>
                <a:ext uri="{FF2B5EF4-FFF2-40B4-BE49-F238E27FC236}">
                  <a16:creationId xmlns:a16="http://schemas.microsoft.com/office/drawing/2014/main" id="{60C4C88B-2AA4-43CA-9F8F-3FB2B5D7DC5C}"/>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9" name="Freeform 12">
              <a:extLst>
                <a:ext uri="{FF2B5EF4-FFF2-40B4-BE49-F238E27FC236}">
                  <a16:creationId xmlns:a16="http://schemas.microsoft.com/office/drawing/2014/main" id="{1E062DFF-2E6B-420E-AEFE-FB8082B29B8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0" name="Freeform 13">
              <a:extLst>
                <a:ext uri="{FF2B5EF4-FFF2-40B4-BE49-F238E27FC236}">
                  <a16:creationId xmlns:a16="http://schemas.microsoft.com/office/drawing/2014/main" id="{37DD0A2B-B295-4280-B8DA-0DC58312CABA}"/>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1" name="Freeform 14">
              <a:extLst>
                <a:ext uri="{FF2B5EF4-FFF2-40B4-BE49-F238E27FC236}">
                  <a16:creationId xmlns:a16="http://schemas.microsoft.com/office/drawing/2014/main" id="{83B6198C-5321-4CBD-A21D-B413234BF8DD}"/>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2" name="Freeform 15">
              <a:extLst>
                <a:ext uri="{FF2B5EF4-FFF2-40B4-BE49-F238E27FC236}">
                  <a16:creationId xmlns:a16="http://schemas.microsoft.com/office/drawing/2014/main" id="{CA21CB5E-7E99-4448-8DD0-FA87EAC3C0B0}"/>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3" name="Freeform 16">
              <a:extLst>
                <a:ext uri="{FF2B5EF4-FFF2-40B4-BE49-F238E27FC236}">
                  <a16:creationId xmlns:a16="http://schemas.microsoft.com/office/drawing/2014/main" id="{5675BC7F-097E-4C82-8B98-05F11E34FFB8}"/>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4" name="Freeform 17">
              <a:extLst>
                <a:ext uri="{FF2B5EF4-FFF2-40B4-BE49-F238E27FC236}">
                  <a16:creationId xmlns:a16="http://schemas.microsoft.com/office/drawing/2014/main" id="{CF36D428-039F-4D57-83E9-C9E49A8EEFC8}"/>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5" name="Freeform 18">
              <a:extLst>
                <a:ext uri="{FF2B5EF4-FFF2-40B4-BE49-F238E27FC236}">
                  <a16:creationId xmlns:a16="http://schemas.microsoft.com/office/drawing/2014/main" id="{9C846992-7277-412B-8F89-BF12BBBBEDC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6" name="Freeform 19">
              <a:extLst>
                <a:ext uri="{FF2B5EF4-FFF2-40B4-BE49-F238E27FC236}">
                  <a16:creationId xmlns:a16="http://schemas.microsoft.com/office/drawing/2014/main" id="{2FFB1517-7128-4059-90D1-7FE4A5155DA5}"/>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 name="Freeform 20">
              <a:extLst>
                <a:ext uri="{FF2B5EF4-FFF2-40B4-BE49-F238E27FC236}">
                  <a16:creationId xmlns:a16="http://schemas.microsoft.com/office/drawing/2014/main" id="{C0835D29-A969-4B36-823D-2041358537C4}"/>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8" name="Freeform 21">
              <a:extLst>
                <a:ext uri="{FF2B5EF4-FFF2-40B4-BE49-F238E27FC236}">
                  <a16:creationId xmlns:a16="http://schemas.microsoft.com/office/drawing/2014/main" id="{E513FF63-116C-4620-AA46-03788BE5F1C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9" name="Freeform 22">
              <a:extLst>
                <a:ext uri="{FF2B5EF4-FFF2-40B4-BE49-F238E27FC236}">
                  <a16:creationId xmlns:a16="http://schemas.microsoft.com/office/drawing/2014/main" id="{EF361EF8-880C-41F9-8051-9F05A8C20147}"/>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 name="Group 60">
            <a:extLst>
              <a:ext uri="{FF2B5EF4-FFF2-40B4-BE49-F238E27FC236}">
                <a16:creationId xmlns:a16="http://schemas.microsoft.com/office/drawing/2014/main" id="{FBF9A995-2C32-4FB7-B5F3-E417B7DE06E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2" name="Freeform 27">
              <a:extLst>
                <a:ext uri="{FF2B5EF4-FFF2-40B4-BE49-F238E27FC236}">
                  <a16:creationId xmlns:a16="http://schemas.microsoft.com/office/drawing/2014/main" id="{0F4ECCFB-A0C2-4B4D-B6E2-77341F6FE113}"/>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3" name="Freeform 28">
              <a:extLst>
                <a:ext uri="{FF2B5EF4-FFF2-40B4-BE49-F238E27FC236}">
                  <a16:creationId xmlns:a16="http://schemas.microsoft.com/office/drawing/2014/main" id="{5476CBB8-CCD6-4739-8729-8927DC09D2B4}"/>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4" name="Freeform 29">
              <a:extLst>
                <a:ext uri="{FF2B5EF4-FFF2-40B4-BE49-F238E27FC236}">
                  <a16:creationId xmlns:a16="http://schemas.microsoft.com/office/drawing/2014/main" id="{695B716E-8BF4-4DD9-96A5-4238FDC07E6E}"/>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5" name="Freeform 30">
              <a:extLst>
                <a:ext uri="{FF2B5EF4-FFF2-40B4-BE49-F238E27FC236}">
                  <a16:creationId xmlns:a16="http://schemas.microsoft.com/office/drawing/2014/main" id="{6A3F7DBC-E3BC-4902-BE4C-6F3542E33DDF}"/>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6" name="Freeform 31">
              <a:extLst>
                <a:ext uri="{FF2B5EF4-FFF2-40B4-BE49-F238E27FC236}">
                  <a16:creationId xmlns:a16="http://schemas.microsoft.com/office/drawing/2014/main" id="{70379707-5601-41BA-8F25-82825A8E3C6B}"/>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7" name="Freeform 32">
              <a:extLst>
                <a:ext uri="{FF2B5EF4-FFF2-40B4-BE49-F238E27FC236}">
                  <a16:creationId xmlns:a16="http://schemas.microsoft.com/office/drawing/2014/main" id="{1C7E7640-A719-4104-8E66-10B2FB848723}"/>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8" name="Freeform 33">
              <a:extLst>
                <a:ext uri="{FF2B5EF4-FFF2-40B4-BE49-F238E27FC236}">
                  <a16:creationId xmlns:a16="http://schemas.microsoft.com/office/drawing/2014/main" id="{9A4C4222-3F93-463D-9B22-69ECBF8E05B3}"/>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9" name="Freeform 34">
              <a:extLst>
                <a:ext uri="{FF2B5EF4-FFF2-40B4-BE49-F238E27FC236}">
                  <a16:creationId xmlns:a16="http://schemas.microsoft.com/office/drawing/2014/main" id="{B263D752-00B8-466F-A4DD-D4F58CAE1227}"/>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0" name="Freeform 35">
              <a:extLst>
                <a:ext uri="{FF2B5EF4-FFF2-40B4-BE49-F238E27FC236}">
                  <a16:creationId xmlns:a16="http://schemas.microsoft.com/office/drawing/2014/main" id="{45470F50-BCB7-4793-B6EE-C07E57794647}"/>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1" name="Freeform 36">
              <a:extLst>
                <a:ext uri="{FF2B5EF4-FFF2-40B4-BE49-F238E27FC236}">
                  <a16:creationId xmlns:a16="http://schemas.microsoft.com/office/drawing/2014/main" id="{3FE3B154-4827-4A59-B611-C15FE0930328}"/>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2" name="Freeform 37">
              <a:extLst>
                <a:ext uri="{FF2B5EF4-FFF2-40B4-BE49-F238E27FC236}">
                  <a16:creationId xmlns:a16="http://schemas.microsoft.com/office/drawing/2014/main" id="{4856C74D-7893-4686-8C69-93ADFAD947B3}"/>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3" name="Freeform 38">
              <a:extLst>
                <a:ext uri="{FF2B5EF4-FFF2-40B4-BE49-F238E27FC236}">
                  <a16:creationId xmlns:a16="http://schemas.microsoft.com/office/drawing/2014/main" id="{D9855B44-5A4E-48D3-B20E-74C69EF511B3}"/>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5" name="Rectangle 74">
            <a:extLst>
              <a:ext uri="{FF2B5EF4-FFF2-40B4-BE49-F238E27FC236}">
                <a16:creationId xmlns:a16="http://schemas.microsoft.com/office/drawing/2014/main" id="{4DF306C4-90F2-4BFE-B2AD-FAFB31C465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33">
            <a:extLst>
              <a:ext uri="{FF2B5EF4-FFF2-40B4-BE49-F238E27FC236}">
                <a16:creationId xmlns:a16="http://schemas.microsoft.com/office/drawing/2014/main" id="{AA07F762-5743-4CB0-9102-37CFC56F268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5" name="Picture 4">
            <a:extLst>
              <a:ext uri="{FF2B5EF4-FFF2-40B4-BE49-F238E27FC236}">
                <a16:creationId xmlns:a16="http://schemas.microsoft.com/office/drawing/2014/main" id="{3613EDAD-371E-488B-B30C-51798807C23F}"/>
              </a:ext>
            </a:extLst>
          </p:cNvPr>
          <p:cNvPicPr>
            <a:picLocks noChangeAspect="1"/>
          </p:cNvPicPr>
          <p:nvPr/>
        </p:nvPicPr>
        <p:blipFill>
          <a:blip r:embed="rId2"/>
          <a:stretch>
            <a:fillRect/>
          </a:stretch>
        </p:blipFill>
        <p:spPr>
          <a:xfrm>
            <a:off x="2005011" y="2350520"/>
            <a:ext cx="8685196" cy="3799635"/>
          </a:xfrm>
          <a:prstGeom prst="rect">
            <a:avLst/>
          </a:prstGeom>
        </p:spPr>
      </p:pic>
      <p:sp>
        <p:nvSpPr>
          <p:cNvPr id="2" name="Title 1">
            <a:extLst>
              <a:ext uri="{FF2B5EF4-FFF2-40B4-BE49-F238E27FC236}">
                <a16:creationId xmlns:a16="http://schemas.microsoft.com/office/drawing/2014/main" id="{21ED3C2E-38D6-4350-9F91-58C4CA0B183E}"/>
              </a:ext>
            </a:extLst>
          </p:cNvPr>
          <p:cNvSpPr>
            <a:spLocks noGrp="1"/>
          </p:cNvSpPr>
          <p:nvPr>
            <p:ph type="title"/>
          </p:nvPr>
        </p:nvSpPr>
        <p:spPr>
          <a:xfrm>
            <a:off x="2589212" y="285932"/>
            <a:ext cx="8915399" cy="1162423"/>
          </a:xfrm>
        </p:spPr>
        <p:txBody>
          <a:bodyPr vert="horz" lIns="91440" tIns="45720" rIns="91440" bIns="45720" rtlCol="0" anchor="b">
            <a:normAutofit/>
          </a:bodyPr>
          <a:lstStyle/>
          <a:p>
            <a:r>
              <a:rPr lang="en-US" sz="5400"/>
              <a:t>Hodgkin-Huxley Model</a:t>
            </a:r>
          </a:p>
        </p:txBody>
      </p:sp>
      <p:sp>
        <p:nvSpPr>
          <p:cNvPr id="74" name="Title 1">
            <a:extLst>
              <a:ext uri="{FF2B5EF4-FFF2-40B4-BE49-F238E27FC236}">
                <a16:creationId xmlns:a16="http://schemas.microsoft.com/office/drawing/2014/main" id="{B327C083-BFD0-46E5-AC7F-D129EB46280F}"/>
              </a:ext>
            </a:extLst>
          </p:cNvPr>
          <p:cNvSpPr txBox="1">
            <a:spLocks/>
          </p:cNvSpPr>
          <p:nvPr/>
        </p:nvSpPr>
        <p:spPr>
          <a:xfrm>
            <a:off x="1899076" y="1233215"/>
            <a:ext cx="8915399" cy="1162423"/>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dirty="0"/>
              <a:t>Diffusion Model</a:t>
            </a:r>
          </a:p>
        </p:txBody>
      </p:sp>
    </p:spTree>
    <p:extLst>
      <p:ext uri="{BB962C8B-B14F-4D97-AF65-F5344CB8AC3E}">
        <p14:creationId xmlns:p14="http://schemas.microsoft.com/office/powerpoint/2010/main" val="342069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a:t>Results</a:t>
            </a:r>
          </a:p>
        </p:txBody>
      </p:sp>
    </p:spTree>
    <p:extLst>
      <p:ext uri="{BB962C8B-B14F-4D97-AF65-F5344CB8AC3E}">
        <p14:creationId xmlns:p14="http://schemas.microsoft.com/office/powerpoint/2010/main" val="2057290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_HH_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7338" y="1283608"/>
            <a:ext cx="6722338" cy="5041754"/>
          </a:xfrm>
          <a:prstGeom prst="rect">
            <a:avLst/>
          </a:prstGeom>
        </p:spPr>
      </p:pic>
      <p:sp>
        <p:nvSpPr>
          <p:cNvPr id="7" name="Title 1"/>
          <p:cNvSpPr>
            <a:spLocks noGrp="1"/>
          </p:cNvSpPr>
          <p:nvPr>
            <p:ph type="title"/>
          </p:nvPr>
        </p:nvSpPr>
        <p:spPr>
          <a:xfrm>
            <a:off x="2592925" y="624110"/>
            <a:ext cx="8911687" cy="1280890"/>
          </a:xfrm>
        </p:spPr>
        <p:txBody>
          <a:bodyPr/>
          <a:lstStyle/>
          <a:p>
            <a:r>
              <a:rPr lang="en-US" dirty="0"/>
              <a:t>Current (</a:t>
            </a:r>
            <a:r>
              <a:rPr lang="en-US" dirty="0" err="1"/>
              <a:t>I_app</a:t>
            </a:r>
            <a:r>
              <a:rPr lang="en-US" dirty="0"/>
              <a:t>) = 10 units</a:t>
            </a:r>
          </a:p>
        </p:txBody>
      </p:sp>
    </p:spTree>
    <p:extLst>
      <p:ext uri="{BB962C8B-B14F-4D97-AF65-F5344CB8AC3E}">
        <p14:creationId xmlns:p14="http://schemas.microsoft.com/office/powerpoint/2010/main" val="935736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756</TotalTime>
  <Words>508</Words>
  <Application>Microsoft Office PowerPoint</Application>
  <PresentationFormat>Widescreen</PresentationFormat>
  <Paragraphs>86</Paragraphs>
  <Slides>20</Slides>
  <Notes>0</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DengXian</vt:lpstr>
      <vt:lpstr>Arial</vt:lpstr>
      <vt:lpstr>Calibri</vt:lpstr>
      <vt:lpstr>Cambria Math</vt:lpstr>
      <vt:lpstr>Century Gothic</vt:lpstr>
      <vt:lpstr>Times New Roman</vt:lpstr>
      <vt:lpstr>Wingdings 3</vt:lpstr>
      <vt:lpstr>Wisp</vt:lpstr>
      <vt:lpstr>Exploring Hodgkin-Huxley As a Space Dependent Model</vt:lpstr>
      <vt:lpstr>Content</vt:lpstr>
      <vt:lpstr>What We Know </vt:lpstr>
      <vt:lpstr>What We Don’t Know </vt:lpstr>
      <vt:lpstr>Ohm’s Law </vt:lpstr>
      <vt:lpstr>Hodgkin-Huxley Model</vt:lpstr>
      <vt:lpstr>Hodgkin-Huxley Model</vt:lpstr>
      <vt:lpstr>Results</vt:lpstr>
      <vt:lpstr>Current (I_app) = 10 units</vt:lpstr>
      <vt:lpstr>Current (I_app) = 20 units</vt:lpstr>
      <vt:lpstr>Current (I_app) = 40 units</vt:lpstr>
      <vt:lpstr>Current (I_app) = 60 units</vt:lpstr>
      <vt:lpstr>Current (I_app) = 100 units</vt:lpstr>
      <vt:lpstr>Five Voltage-Gated Ion Channels</vt:lpstr>
      <vt:lpstr>Fifty Voltage-Gated Ion Channels</vt:lpstr>
      <vt:lpstr>500 Voltage-Gated Ion Channels</vt:lpstr>
      <vt:lpstr>Conclusions</vt:lpstr>
      <vt:lpstr>Change in Current</vt:lpstr>
      <vt:lpstr>Change in Ion Channels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Potential Interest in Hodgkin-Huxley Model</dc:title>
  <dc:creator>58257</dc:creator>
  <cp:lastModifiedBy>58257</cp:lastModifiedBy>
  <cp:revision>39</cp:revision>
  <dcterms:created xsi:type="dcterms:W3CDTF">2018-05-02T02:39:11Z</dcterms:created>
  <dcterms:modified xsi:type="dcterms:W3CDTF">2018-05-07T02:26:11Z</dcterms:modified>
</cp:coreProperties>
</file>